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5"/>
  </p:notes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5" r:id="rId15"/>
    <p:sldId id="268" r:id="rId16"/>
    <p:sldId id="269" r:id="rId17"/>
    <p:sldId id="270" r:id="rId18"/>
    <p:sldId id="271" r:id="rId19"/>
    <p:sldId id="276" r:id="rId20"/>
    <p:sldId id="278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7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4FF5C-8704-F24D-B2A2-49CE05F799DC}" type="datetimeFigureOut">
              <a:rPr lang="en-US" smtClean="0"/>
              <a:t>2/17/16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8E806-5E17-D942-9C54-8991E4149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68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(2/12/16 12:31) -----</a:t>
            </a:r>
          </a:p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8E806-5E17-D942-9C54-8991E41494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46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February 17, 2016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February 17,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February 17,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February 17,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February 17,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February 17,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February 17,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February 17,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February 17,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February 17, 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February 17,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February 17,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Deborah.Fabian@unt.edu" TargetMode="External"/><Relationship Id="rId4" Type="http://schemas.openxmlformats.org/officeDocument/2006/relationships/hyperlink" Target="mailto:Kimberly.Cole@unt.edu" TargetMode="External"/><Relationship Id="rId5" Type="http://schemas.openxmlformats.org/officeDocument/2006/relationships/hyperlink" Target="mailto:John.Scott@unt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aryl.Coad@unt.edu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erp.com/product/bat/" TargetMode="External"/><Relationship Id="rId3" Type="http://schemas.openxmlformats.org/officeDocument/2006/relationships/hyperlink" Target="http://www.windsongpress.com/breathing%20devices/breathing%20devices.ht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9813" y="2436760"/>
            <a:ext cx="3313355" cy="163927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Articulation…More than Just Tonguing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076034"/>
            <a:ext cx="3309803" cy="1225763"/>
          </a:xfrm>
        </p:spPr>
        <p:txBody>
          <a:bodyPr>
            <a:normAutofit fontScale="62500" lnSpcReduction="20000"/>
          </a:bodyPr>
          <a:lstStyle/>
          <a:p>
            <a:r>
              <a:rPr lang="en-US" sz="2400" b="1" dirty="0"/>
              <a:t>University of North Texas Clarinet Faculty</a:t>
            </a:r>
          </a:p>
          <a:p>
            <a:r>
              <a:rPr lang="en-US" dirty="0"/>
              <a:t>Daryl Coad</a:t>
            </a:r>
          </a:p>
          <a:p>
            <a:r>
              <a:rPr lang="en-US" dirty="0"/>
              <a:t>Deborah Fabian</a:t>
            </a:r>
          </a:p>
          <a:p>
            <a:r>
              <a:rPr lang="en-US" dirty="0"/>
              <a:t>Kimberly Cole Luevano</a:t>
            </a:r>
          </a:p>
          <a:p>
            <a:r>
              <a:rPr lang="en-US" dirty="0"/>
              <a:t>John Scott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33980" y="5515873"/>
            <a:ext cx="156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850" y="5301797"/>
            <a:ext cx="2520590" cy="583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1490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14988"/>
          </a:xfrm>
        </p:spPr>
        <p:txBody>
          <a:bodyPr/>
          <a:lstStyle/>
          <a:p>
            <a:r>
              <a:rPr lang="en-US" dirty="0" smtClean="0"/>
              <a:t>Embouchure essentials: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42652"/>
            <a:ext cx="6777317" cy="432709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Pressure around mouthpiece remains constant all the time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Mouthpiece is “snug” against top teeth; facial muscles hold and form a </a:t>
            </a:r>
            <a:r>
              <a:rPr lang="en-US" dirty="0" smtClean="0"/>
              <a:t>firm-yet peaceful-seal </a:t>
            </a:r>
            <a:r>
              <a:rPr lang="en-US" dirty="0"/>
              <a:t>around the mouthpiece.</a:t>
            </a:r>
          </a:p>
          <a:p>
            <a:pPr lvl="0"/>
            <a:r>
              <a:rPr lang="en-US" dirty="0"/>
              <a:t>Embouchure should be set before blowing.  (bottom lip is often too loose or unengaged.)  </a:t>
            </a:r>
          </a:p>
          <a:p>
            <a:pPr lvl="1"/>
            <a:r>
              <a:rPr lang="en-US" dirty="0"/>
              <a:t>Recommend setting embouchure first before inserting mouthpiece. </a:t>
            </a:r>
          </a:p>
          <a:p>
            <a:pPr lvl="2"/>
            <a:r>
              <a:rPr lang="en-US" dirty="0"/>
              <a:t>Can students form embouchure without clarinet?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72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35034"/>
            <a:ext cx="7024744" cy="1137154"/>
          </a:xfrm>
        </p:spPr>
        <p:txBody>
          <a:bodyPr>
            <a:normAutofit fontScale="90000"/>
          </a:bodyPr>
          <a:lstStyle/>
          <a:p>
            <a:r>
              <a:rPr lang="en-US" dirty="0"/>
              <a:t>Embouchure </a:t>
            </a:r>
            <a:r>
              <a:rPr lang="en-US" dirty="0" smtClean="0"/>
              <a:t>essentials, continued: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72188"/>
            <a:ext cx="6777317" cy="441570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Jaws and lips do not move with tongue.  Use of a mirror is the best way to detect unnecessary movement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sz="2600" dirty="0"/>
              <a:t>Facial appearance should be the same in all registers and articulations.</a:t>
            </a:r>
          </a:p>
          <a:p>
            <a:pPr lvl="1"/>
            <a:r>
              <a:rPr lang="en-US" dirty="0"/>
              <a:t>“Chewing” or visible movement is undesirable.</a:t>
            </a:r>
          </a:p>
          <a:p>
            <a:pPr lvl="1"/>
            <a:r>
              <a:rPr lang="en-US" dirty="0"/>
              <a:t>Movement in jaws or lips is indicative of a more serious issue requiring attention.</a:t>
            </a:r>
          </a:p>
          <a:p>
            <a:pPr lvl="0"/>
            <a:r>
              <a:rPr lang="en-US" dirty="0"/>
              <a:t>Throat stays open and relaxed as tongue moves.  </a:t>
            </a:r>
          </a:p>
          <a:p>
            <a:pPr lvl="1"/>
            <a:r>
              <a:rPr lang="en-US" sz="2100" dirty="0"/>
              <a:t>Use soda straw to help students develop awareness.</a:t>
            </a:r>
          </a:p>
          <a:p>
            <a:pPr lvl="1"/>
            <a:r>
              <a:rPr lang="en-US" sz="2100" dirty="0"/>
              <a:t>Ideally no throat movement.  Can indicate tongue is moving too much or may not be in ideal shape for optimal sound.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16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53180"/>
            <a:ext cx="7024744" cy="1092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Common embouchure problems: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46029"/>
            <a:ext cx="6777317" cy="4339617"/>
          </a:xfrm>
        </p:spPr>
        <p:txBody>
          <a:bodyPr>
            <a:normAutofit fontScale="85000" lnSpcReduction="20000"/>
          </a:bodyPr>
          <a:lstStyle/>
          <a:p>
            <a:pPr marL="68580" lvl="0" indent="0">
              <a:buNone/>
            </a:pPr>
            <a:r>
              <a:rPr lang="en-US" b="1" dirty="0"/>
              <a:t>“Biting”: excessive jaw pressure, not enough lip pressure/</a:t>
            </a:r>
            <a:r>
              <a:rPr lang="en-US" b="1" dirty="0" smtClean="0"/>
              <a:t>structure</a:t>
            </a:r>
          </a:p>
          <a:p>
            <a:pPr marL="68580" lv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Solutions?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/>
              <a:t>Double </a:t>
            </a:r>
            <a:r>
              <a:rPr lang="en-US" dirty="0"/>
              <a:t>lip:  use to develop uniform and balanced </a:t>
            </a:r>
            <a:r>
              <a:rPr lang="en-US" dirty="0" smtClean="0"/>
              <a:t>muscular  </a:t>
            </a:r>
            <a:r>
              <a:rPr lang="en-US" dirty="0"/>
              <a:t>structure </a:t>
            </a:r>
          </a:p>
          <a:p>
            <a:r>
              <a:rPr lang="en-US" dirty="0" smtClean="0"/>
              <a:t>Embouchure </a:t>
            </a:r>
            <a:r>
              <a:rPr lang="en-US" dirty="0"/>
              <a:t>“Sprints” with pencil to help </a:t>
            </a:r>
            <a:r>
              <a:rPr lang="en-US" dirty="0" smtClean="0"/>
              <a:t>develop/ understand </a:t>
            </a:r>
            <a:r>
              <a:rPr lang="en-US" dirty="0"/>
              <a:t>the desirable amount of space between back </a:t>
            </a:r>
            <a:r>
              <a:rPr lang="en-US" dirty="0" smtClean="0"/>
              <a:t>molars</a:t>
            </a:r>
            <a:r>
              <a:rPr lang="en-US" dirty="0"/>
              <a:t>.</a:t>
            </a:r>
          </a:p>
          <a:p>
            <a:pPr marL="68580" lvl="0" indent="0">
              <a:buNone/>
            </a:pPr>
            <a:endParaRPr lang="en-US" b="1" dirty="0" smtClean="0"/>
          </a:p>
          <a:p>
            <a:pPr marL="68580" lvl="0" indent="0">
              <a:buNone/>
            </a:pPr>
            <a:r>
              <a:rPr lang="en-US" b="1" dirty="0" smtClean="0"/>
              <a:t>Mouthpiece </a:t>
            </a:r>
            <a:r>
              <a:rPr lang="en-US" b="1" dirty="0"/>
              <a:t>angle: should be about 45 degrees.  </a:t>
            </a:r>
          </a:p>
          <a:p>
            <a:pPr marL="68580" lvl="0" indent="0">
              <a:buNone/>
            </a:pPr>
            <a:r>
              <a:rPr lang="en-US" dirty="0" smtClean="0"/>
              <a:t>(though depends on facial structure)</a:t>
            </a:r>
          </a:p>
          <a:p>
            <a:pPr marL="68580" lvl="0" indent="0">
              <a:buNone/>
            </a:pPr>
            <a:endParaRPr lang="en-US" b="1" dirty="0" smtClean="0"/>
          </a:p>
          <a:p>
            <a:pPr marL="68580" lvl="0" indent="0">
              <a:buNone/>
            </a:pPr>
            <a:r>
              <a:rPr lang="en-US" b="1" dirty="0" smtClean="0"/>
              <a:t>Not </a:t>
            </a:r>
            <a:r>
              <a:rPr lang="en-US" b="1" dirty="0"/>
              <a:t>enough </a:t>
            </a:r>
            <a:r>
              <a:rPr lang="en-US" b="1" dirty="0" err="1"/>
              <a:t>mp</a:t>
            </a:r>
            <a:r>
              <a:rPr lang="en-US" b="1" dirty="0"/>
              <a:t> in mouth </a:t>
            </a:r>
          </a:p>
          <a:p>
            <a:r>
              <a:rPr lang="en-US" dirty="0" smtClean="0"/>
              <a:t>How </a:t>
            </a:r>
            <a:r>
              <a:rPr lang="en-US" dirty="0"/>
              <a:t>to find appropriate </a:t>
            </a:r>
            <a:r>
              <a:rPr lang="en-US" dirty="0" smtClean="0"/>
              <a:t>placement?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78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Once embouchure is well established: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b="1" dirty="0"/>
              <a:t>Tip to </a:t>
            </a:r>
            <a:r>
              <a:rPr lang="en-US" b="1" dirty="0" smtClean="0"/>
              <a:t>tip</a:t>
            </a:r>
          </a:p>
          <a:p>
            <a:pPr marL="68580" indent="0">
              <a:buNone/>
            </a:pPr>
            <a:r>
              <a:rPr lang="en-US" dirty="0" smtClean="0"/>
              <a:t>Actually: “</a:t>
            </a:r>
            <a:r>
              <a:rPr lang="en-US" dirty="0"/>
              <a:t>Top of the tip of the tongue to the bottom of the tip of the </a:t>
            </a:r>
            <a:r>
              <a:rPr lang="en-US" dirty="0" smtClean="0"/>
              <a:t>reed.”</a:t>
            </a:r>
            <a:endParaRPr lang="en-US" dirty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b="1" dirty="0" smtClean="0"/>
              <a:t>How to </a:t>
            </a:r>
            <a:r>
              <a:rPr lang="en-US" b="1" dirty="0"/>
              <a:t>find tip of </a:t>
            </a:r>
            <a:r>
              <a:rPr lang="en-US" b="1" dirty="0" smtClean="0"/>
              <a:t>tongue?</a:t>
            </a:r>
            <a:endParaRPr lang="en-US" b="1" dirty="0"/>
          </a:p>
          <a:p>
            <a:pPr lvl="1"/>
            <a:r>
              <a:rPr lang="en-US" dirty="0" smtClean="0"/>
              <a:t>scratch </a:t>
            </a:r>
            <a:r>
              <a:rPr lang="en-US" dirty="0"/>
              <a:t>with fingernail</a:t>
            </a:r>
          </a:p>
          <a:p>
            <a:pPr lvl="1"/>
            <a:r>
              <a:rPr lang="en-US" dirty="0" smtClean="0"/>
              <a:t>magic </a:t>
            </a:r>
            <a:r>
              <a:rPr lang="en-US" dirty="0"/>
              <a:t>marker</a:t>
            </a:r>
          </a:p>
          <a:p>
            <a:pPr lvl="1"/>
            <a:r>
              <a:rPr lang="en-US" dirty="0" smtClean="0"/>
              <a:t>coffee </a:t>
            </a:r>
            <a:r>
              <a:rPr lang="en-US" dirty="0"/>
              <a:t>cup lip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265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articulation problems?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BEWARE</a:t>
            </a:r>
            <a:r>
              <a:rPr lang="en-US" dirty="0"/>
              <a:t> </a:t>
            </a:r>
            <a:r>
              <a:rPr lang="en-US" dirty="0" smtClean="0"/>
              <a:t>these </a:t>
            </a:r>
            <a:r>
              <a:rPr lang="en-US" dirty="0"/>
              <a:t>t</a:t>
            </a:r>
            <a:r>
              <a:rPr lang="en-US" dirty="0" smtClean="0"/>
              <a:t>ypical student survival techniques: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 smtClean="0"/>
              <a:t>“Coughing”</a:t>
            </a:r>
          </a:p>
          <a:p>
            <a:r>
              <a:rPr lang="en-US" dirty="0" smtClean="0"/>
              <a:t>Roof of the mouth…..</a:t>
            </a:r>
          </a:p>
          <a:p>
            <a:r>
              <a:rPr lang="en-US" dirty="0" smtClean="0"/>
              <a:t>Tonguing the bottom lip?</a:t>
            </a:r>
          </a:p>
          <a:p>
            <a:r>
              <a:rPr lang="en-US" dirty="0" smtClean="0"/>
              <a:t>Too much tongue surface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79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4524"/>
          </a:xfrm>
        </p:spPr>
        <p:txBody>
          <a:bodyPr>
            <a:normAutofit/>
          </a:bodyPr>
          <a:lstStyle/>
          <a:p>
            <a:r>
              <a:rPr lang="en-US" dirty="0" smtClean="0"/>
              <a:t>VOICING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72188"/>
            <a:ext cx="6777317" cy="4282789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en-US" dirty="0" smtClean="0"/>
              <a:t>THE </a:t>
            </a:r>
            <a:r>
              <a:rPr lang="en-US" dirty="0"/>
              <a:t>‘OFTEN NEGLECTED’ IMPORTANCE OF THE TONGUE IN SHAPING THE CLARINET TONE AND PITCH </a:t>
            </a:r>
          </a:p>
          <a:p>
            <a:endParaRPr lang="en-US" dirty="0"/>
          </a:p>
          <a:p>
            <a:r>
              <a:rPr lang="en-US" dirty="0"/>
              <a:t>The tongue plays an extremely important role in tonal production and </a:t>
            </a:r>
            <a:r>
              <a:rPr lang="en-US" dirty="0" smtClean="0"/>
              <a:t>tuning </a:t>
            </a:r>
            <a:r>
              <a:rPr lang="en-US" dirty="0"/>
              <a:t>by controlling the air flow, </a:t>
            </a:r>
            <a:r>
              <a:rPr lang="en-US" dirty="0" smtClean="0"/>
              <a:t>speed, </a:t>
            </a:r>
            <a:r>
              <a:rPr lang="en-US" dirty="0"/>
              <a:t>and direction of the breath to create a colorful, warm, </a:t>
            </a:r>
            <a:r>
              <a:rPr lang="en-US" dirty="0" smtClean="0"/>
              <a:t>resonant </a:t>
            </a:r>
            <a:r>
              <a:rPr lang="en-US" dirty="0"/>
              <a:t>sound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r>
              <a:rPr lang="en-US" dirty="0"/>
              <a:t>Successful tonal and pitch production comes with understanding proper tongue position </a:t>
            </a:r>
            <a:r>
              <a:rPr lang="en-US" dirty="0" smtClean="0"/>
              <a:t>as well as a supported air stream and a correctly formed </a:t>
            </a:r>
            <a:r>
              <a:rPr lang="en-US" dirty="0"/>
              <a:t>embouchure that has NOT been trained to bite.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6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358678"/>
            <a:ext cx="7024744" cy="1063312"/>
          </a:xfrm>
        </p:spPr>
        <p:txBody>
          <a:bodyPr>
            <a:noAutofit/>
          </a:bodyPr>
          <a:lstStyle/>
          <a:p>
            <a:r>
              <a:rPr lang="en-US" sz="2400" dirty="0"/>
              <a:t>We have numerous choices using both embouchure and tongue position in both tonal and pitch production.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3495" r="-23495"/>
          <a:stretch>
            <a:fillRect/>
          </a:stretch>
        </p:blipFill>
        <p:spPr>
          <a:xfrm>
            <a:off x="597585" y="2052514"/>
            <a:ext cx="7795097" cy="3958158"/>
          </a:xfrm>
        </p:spPr>
      </p:pic>
    </p:spTree>
    <p:extLst>
      <p:ext uri="{BB962C8B-B14F-4D97-AF65-F5344CB8AC3E}">
        <p14:creationId xmlns:p14="http://schemas.microsoft.com/office/powerpoint/2010/main" val="1896777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56558"/>
            <a:ext cx="7024744" cy="21561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Techniques to help identify correct position of the tongue in the mouth when voicing: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286000"/>
            <a:ext cx="6777317" cy="3546629"/>
          </a:xfrm>
        </p:spPr>
        <p:txBody>
          <a:bodyPr>
            <a:normAutofit fontScale="25000" lnSpcReduction="20000"/>
          </a:bodyPr>
          <a:lstStyle/>
          <a:p>
            <a:pPr marL="68580" indent="0">
              <a:buNone/>
            </a:pPr>
            <a:endParaRPr lang="en-US" sz="8000" dirty="0" smtClean="0"/>
          </a:p>
          <a:p>
            <a:r>
              <a:rPr lang="en-US" sz="8000" dirty="0" smtClean="0"/>
              <a:t>Developing </a:t>
            </a:r>
            <a:r>
              <a:rPr lang="en-US" sz="8000" dirty="0"/>
              <a:t>a good tonal concept </a:t>
            </a:r>
            <a:endParaRPr lang="en-US" sz="8000" dirty="0" smtClean="0"/>
          </a:p>
          <a:p>
            <a:pPr marL="68580" indent="0">
              <a:buNone/>
            </a:pPr>
            <a:endParaRPr lang="en-US" sz="8000" dirty="0"/>
          </a:p>
          <a:p>
            <a:r>
              <a:rPr lang="en-US" sz="8000" dirty="0" smtClean="0"/>
              <a:t>Using </a:t>
            </a:r>
            <a:r>
              <a:rPr lang="en-US" sz="8000" dirty="0"/>
              <a:t>language to understand the choices we have in </a:t>
            </a:r>
            <a:r>
              <a:rPr lang="en-US" sz="8000" dirty="0" smtClean="0"/>
              <a:t>voicing</a:t>
            </a:r>
          </a:p>
          <a:p>
            <a:pPr marL="68580" indent="0">
              <a:buNone/>
            </a:pPr>
            <a:endParaRPr lang="en-US" sz="8000" dirty="0"/>
          </a:p>
          <a:p>
            <a:r>
              <a:rPr lang="en-US" sz="8000" dirty="0" smtClean="0"/>
              <a:t>Using </a:t>
            </a:r>
            <a:r>
              <a:rPr lang="en-US" sz="8000" dirty="0"/>
              <a:t>the voice to demonstrate the many choices we have for tongue placement</a:t>
            </a:r>
          </a:p>
          <a:p>
            <a:pPr marL="68580" indent="0">
              <a:buNone/>
            </a:pPr>
            <a:endParaRPr lang="en-US" sz="8000" dirty="0"/>
          </a:p>
          <a:p>
            <a:r>
              <a:rPr lang="en-US" sz="8000" dirty="0"/>
              <a:t>Italian style articulation </a:t>
            </a:r>
          </a:p>
          <a:p>
            <a:pPr marL="68580" indent="0">
              <a:buNone/>
            </a:pPr>
            <a:endParaRPr lang="en-US" sz="8000" dirty="0"/>
          </a:p>
          <a:p>
            <a:r>
              <a:rPr lang="en-US" sz="8000" dirty="0"/>
              <a:t>You can demonstrate even more with the mouthpiece and barrel!</a:t>
            </a:r>
          </a:p>
          <a:p>
            <a:pPr marL="68580" indent="0">
              <a:buNone/>
            </a:pPr>
            <a:endParaRPr lang="en-US" sz="7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449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2117970"/>
          </a:xfrm>
        </p:spPr>
        <p:txBody>
          <a:bodyPr>
            <a:normAutofit fontScale="90000"/>
          </a:bodyPr>
          <a:lstStyle/>
          <a:p>
            <a:r>
              <a:rPr lang="en-US" dirty="0"/>
              <a:t>WHY DO STUDENTS OFTEN GET A BETTER SOUND SLURRING RATHER THAN TONGUING?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659528"/>
            <a:ext cx="6777317" cy="3436471"/>
          </a:xfrm>
        </p:spPr>
        <p:txBody>
          <a:bodyPr>
            <a:normAutofit/>
          </a:bodyPr>
          <a:lstStyle/>
          <a:p>
            <a:r>
              <a:rPr lang="en-US" dirty="0"/>
              <a:t>TONGUE PLACEMENT ON THE </a:t>
            </a:r>
            <a:r>
              <a:rPr lang="en-US" dirty="0" smtClean="0"/>
              <a:t>REED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 smtClean="0"/>
              <a:t>Tongue and slur with the same tongue position/voicing.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/>
              <a:t>It is most important that the desired position of the tongue while voicing remain the same while articulating.</a:t>
            </a:r>
          </a:p>
          <a:p>
            <a:pPr marL="6858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00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687" y="1209475"/>
            <a:ext cx="7234834" cy="430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98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940" y="609916"/>
            <a:ext cx="5573321" cy="567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8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27530"/>
            <a:ext cx="7024744" cy="911412"/>
          </a:xfrm>
        </p:spPr>
        <p:txBody>
          <a:bodyPr/>
          <a:lstStyle/>
          <a:p>
            <a:r>
              <a:rPr lang="en-US" dirty="0" smtClean="0"/>
              <a:t>In conclusion: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43489" y="1538942"/>
            <a:ext cx="7218981" cy="455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Points to remember to help your </a:t>
            </a:r>
            <a:r>
              <a:rPr lang="en-US" sz="2800" dirty="0" smtClean="0"/>
              <a:t>students:</a:t>
            </a:r>
            <a:endParaRPr lang="en-US" sz="2800" dirty="0"/>
          </a:p>
          <a:p>
            <a:pPr marL="342900" indent="-342900">
              <a:buAutoNum type="arabicPeriod"/>
            </a:pPr>
            <a:r>
              <a:rPr lang="en-US" dirty="0" smtClean="0"/>
              <a:t>Have </a:t>
            </a:r>
            <a:r>
              <a:rPr lang="en-US" dirty="0"/>
              <a:t>appropriate equipment especially mouthpiece/reed </a:t>
            </a:r>
            <a:r>
              <a:rPr lang="en-US" dirty="0" smtClean="0"/>
              <a:t>combination</a:t>
            </a:r>
          </a:p>
          <a:p>
            <a:endParaRPr lang="en-US" dirty="0"/>
          </a:p>
          <a:p>
            <a:r>
              <a:rPr lang="en-US" dirty="0"/>
              <a:t>2. Develop  a good concept of clarinet </a:t>
            </a:r>
            <a:r>
              <a:rPr lang="en-US" dirty="0" smtClean="0"/>
              <a:t>tone</a:t>
            </a:r>
          </a:p>
          <a:p>
            <a:endParaRPr lang="en-US" dirty="0"/>
          </a:p>
          <a:p>
            <a:r>
              <a:rPr lang="en-US" dirty="0"/>
              <a:t>3. Well supported </a:t>
            </a:r>
            <a:r>
              <a:rPr lang="en-US" dirty="0" smtClean="0"/>
              <a:t>airstream</a:t>
            </a:r>
          </a:p>
          <a:p>
            <a:endParaRPr lang="en-US" dirty="0"/>
          </a:p>
          <a:p>
            <a:r>
              <a:rPr lang="en-US" dirty="0"/>
              <a:t>4. Correctly formed </a:t>
            </a:r>
            <a:r>
              <a:rPr lang="en-US" dirty="0" smtClean="0"/>
              <a:t>embouchure</a:t>
            </a:r>
          </a:p>
          <a:p>
            <a:endParaRPr lang="en-US" dirty="0"/>
          </a:p>
          <a:p>
            <a:r>
              <a:rPr lang="en-US" dirty="0"/>
              <a:t>5. Correct position of the tongue for </a:t>
            </a:r>
            <a:r>
              <a:rPr lang="en-US" dirty="0" smtClean="0"/>
              <a:t>voicing</a:t>
            </a:r>
          </a:p>
          <a:p>
            <a:endParaRPr lang="en-US" dirty="0"/>
          </a:p>
          <a:p>
            <a:r>
              <a:rPr lang="en-US" dirty="0"/>
              <a:t>6. Keep the same desired voicing position of the tongue while articulating</a:t>
            </a:r>
          </a:p>
        </p:txBody>
      </p:sp>
    </p:spTree>
    <p:extLst>
      <p:ext uri="{BB962C8B-B14F-4D97-AF65-F5344CB8AC3E}">
        <p14:creationId xmlns:p14="http://schemas.microsoft.com/office/powerpoint/2010/main" val="139306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questions do you have for us?</a:t>
            </a:r>
          </a:p>
          <a:p>
            <a:endParaRPr lang="en-US" dirty="0"/>
          </a:p>
          <a:p>
            <a:r>
              <a:rPr lang="en-US" dirty="0" smtClean="0"/>
              <a:t>What are your experiences with your own students?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676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Please feel free to contact us if we can be of assistance: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Daryl.Coad@unt.edu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Deborah.Fabian@unt.edu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Kimberly.Cole@unt.edu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John.Scott@unt.edu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clarinet.music.unt.edu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58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38412"/>
            <a:ext cx="7024744" cy="17869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UNT </a:t>
            </a:r>
            <a:r>
              <a:rPr lang="en-US" dirty="0" err="1"/>
              <a:t>ClarEssentials</a:t>
            </a:r>
            <a:r>
              <a:rPr lang="en-US" dirty="0"/>
              <a:t> Summer </a:t>
            </a:r>
            <a:r>
              <a:rPr lang="en-US" dirty="0" smtClean="0"/>
              <a:t>Workshops for High School and Middle School Students: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525370"/>
            <a:ext cx="6777317" cy="330726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dirty="0" smtClean="0"/>
              <a:t>High school: </a:t>
            </a:r>
          </a:p>
          <a:p>
            <a:pPr marL="68580" indent="0">
              <a:buNone/>
            </a:pPr>
            <a:r>
              <a:rPr lang="en-US" dirty="0" smtClean="0"/>
              <a:t>June 22-25, 2016 (UNT Campus)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Middle School:  </a:t>
            </a:r>
          </a:p>
          <a:p>
            <a:pPr marL="68580" indent="0">
              <a:buNone/>
            </a:pPr>
            <a:r>
              <a:rPr lang="en-US" dirty="0" smtClean="0"/>
              <a:t>June 6-8, 2016 (Denton)</a:t>
            </a:r>
          </a:p>
          <a:p>
            <a:pPr marL="68580" indent="0">
              <a:buNone/>
            </a:pPr>
            <a:r>
              <a:rPr lang="en-US" dirty="0" smtClean="0"/>
              <a:t>June 13-15, 2016 (Frisco)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err="1" smtClean="0">
                <a:solidFill>
                  <a:schemeClr val="accent3"/>
                </a:solidFill>
              </a:rPr>
              <a:t>clarinet.music.unt.edu</a:t>
            </a:r>
            <a:r>
              <a:rPr lang="en-US" dirty="0">
                <a:solidFill>
                  <a:schemeClr val="accent3"/>
                </a:solidFill>
              </a:rPr>
              <a:t>/</a:t>
            </a:r>
            <a:r>
              <a:rPr lang="en-US" dirty="0" err="1">
                <a:solidFill>
                  <a:schemeClr val="accent3"/>
                </a:solidFill>
              </a:rPr>
              <a:t>claressentials</a:t>
            </a:r>
            <a:endParaRPr lang="en-US" dirty="0" smtClean="0">
              <a:solidFill>
                <a:schemeClr val="accent3"/>
              </a:solidFill>
            </a:endParaRP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937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“In the beginning</a:t>
            </a:r>
            <a:r>
              <a:rPr lang="en-US" dirty="0"/>
              <a:t> </a:t>
            </a:r>
            <a:r>
              <a:rPr lang="en-US" dirty="0" smtClean="0"/>
              <a:t>was the Slur….”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en-US" sz="2800" dirty="0" smtClean="0"/>
              <a:t>Does your clarinet section sound better when they slur or when they tongue?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sz="3600" dirty="0">
                <a:solidFill>
                  <a:srgbClr val="94C600"/>
                </a:solidFill>
              </a:rPr>
              <a:t>Nothing works without </a:t>
            </a:r>
            <a:r>
              <a:rPr lang="en-US" sz="3600" dirty="0" smtClean="0">
                <a:solidFill>
                  <a:srgbClr val="94C600"/>
                </a:solidFill>
              </a:rPr>
              <a:t>air</a:t>
            </a:r>
            <a:endParaRPr lang="en-US" dirty="0"/>
          </a:p>
          <a:p>
            <a:pPr lvl="0"/>
            <a:r>
              <a:rPr lang="en-US" dirty="0"/>
              <a:t>Efficiency, balance and relaxation</a:t>
            </a:r>
          </a:p>
          <a:p>
            <a:r>
              <a:rPr lang="en-US" dirty="0"/>
              <a:t>Breathing: tummy, down/out/away</a:t>
            </a:r>
          </a:p>
          <a:p>
            <a:r>
              <a:rPr lang="en-US" dirty="0"/>
              <a:t>Shoulders: circles </a:t>
            </a:r>
            <a:r>
              <a:rPr lang="en-US" b="1" dirty="0"/>
              <a:t>not</a:t>
            </a:r>
            <a:r>
              <a:rPr lang="en-US" dirty="0"/>
              <a:t> up/</a:t>
            </a:r>
            <a:r>
              <a:rPr lang="en-US" dirty="0" smtClean="0"/>
              <a:t>down</a:t>
            </a:r>
          </a:p>
          <a:p>
            <a:r>
              <a:rPr lang="en-US" dirty="0" smtClean="0"/>
              <a:t>More on this from Daryl Coad momentarily….</a:t>
            </a: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009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7816"/>
            <a:ext cx="7024744" cy="2156162"/>
          </a:xfrm>
        </p:spPr>
        <p:txBody>
          <a:bodyPr>
            <a:normAutofit fontScale="90000"/>
          </a:bodyPr>
          <a:lstStyle/>
          <a:p>
            <a:pPr marL="68580" indent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Once the tone and blowing have been established, add the tongue.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613978"/>
            <a:ext cx="6777317" cy="3218651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en-US" b="1" dirty="0" smtClean="0"/>
              <a:t>“Tip </a:t>
            </a:r>
            <a:r>
              <a:rPr lang="en-US" b="1" dirty="0"/>
              <a:t>to </a:t>
            </a:r>
            <a:r>
              <a:rPr lang="en-US" b="1" dirty="0" smtClean="0"/>
              <a:t>tip” is the most common technique.</a:t>
            </a:r>
            <a:endParaRPr lang="en-US" b="1" dirty="0"/>
          </a:p>
          <a:p>
            <a:pPr marL="68580" indent="0">
              <a:buNone/>
            </a:pPr>
            <a:r>
              <a:rPr lang="en-US" dirty="0"/>
              <a:t>Actually: “Top of the tip of the tongue to the bottom of the tip of the reed.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dirty="0" smtClean="0"/>
              <a:t>hah</a:t>
            </a:r>
            <a:r>
              <a:rPr lang="en-US" dirty="0"/>
              <a:t>-</a:t>
            </a:r>
            <a:r>
              <a:rPr lang="en-US" dirty="0" err="1"/>
              <a:t>tah</a:t>
            </a:r>
            <a:r>
              <a:rPr lang="en-US" dirty="0"/>
              <a:t> or hah-dah	</a:t>
            </a:r>
            <a:endParaRPr lang="en-US" dirty="0" smtClean="0"/>
          </a:p>
          <a:p>
            <a:r>
              <a:rPr lang="en-US" dirty="0" smtClean="0"/>
              <a:t>perhaps   </a:t>
            </a:r>
            <a:r>
              <a:rPr lang="en-US" dirty="0" err="1"/>
              <a:t>hAH-tAH</a:t>
            </a:r>
            <a:r>
              <a:rPr lang="en-US" dirty="0"/>
              <a:t> or </a:t>
            </a:r>
            <a:r>
              <a:rPr lang="en-US" dirty="0" err="1"/>
              <a:t>hAH-dAH</a:t>
            </a:r>
            <a:r>
              <a:rPr lang="en-US" dirty="0"/>
              <a:t> </a:t>
            </a: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  </a:t>
            </a:r>
            <a:endParaRPr lang="en-US" dirty="0"/>
          </a:p>
          <a:p>
            <a:r>
              <a:rPr lang="en-US" dirty="0"/>
              <a:t>hah-dah-dah-dah             </a:t>
            </a:r>
            <a:endParaRPr lang="en-US" dirty="0" smtClean="0"/>
          </a:p>
          <a:p>
            <a:r>
              <a:rPr lang="en-US" dirty="0" smtClean="0"/>
              <a:t> or </a:t>
            </a:r>
            <a:r>
              <a:rPr lang="en-US" dirty="0" err="1"/>
              <a:t>hAH-dAH-dAH-dAH</a:t>
            </a:r>
            <a:endParaRPr lang="en-US" dirty="0"/>
          </a:p>
          <a:p>
            <a:pPr marL="68580" indent="0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3600" dirty="0">
                <a:solidFill>
                  <a:srgbClr val="94C600"/>
                </a:solidFill>
              </a:rPr>
              <a:t>It’s all about frogs catching flies!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104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27022"/>
            <a:ext cx="7024744" cy="1609738"/>
          </a:xfrm>
        </p:spPr>
        <p:txBody>
          <a:bodyPr>
            <a:normAutofit fontScale="90000"/>
          </a:bodyPr>
          <a:lstStyle/>
          <a:p>
            <a:r>
              <a:rPr lang="en-US" dirty="0"/>
              <a:t>The tongue either releases (the first notes) or interrupts the sound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436760"/>
            <a:ext cx="6777317" cy="375113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NB</a:t>
            </a:r>
            <a:r>
              <a:rPr lang="en-US" dirty="0"/>
              <a:t>: These are very different </a:t>
            </a:r>
            <a:r>
              <a:rPr lang="en-US" dirty="0" smtClean="0"/>
              <a:t>techniques! </a:t>
            </a:r>
          </a:p>
          <a:p>
            <a:endParaRPr lang="en-US" dirty="0"/>
          </a:p>
          <a:p>
            <a:pPr marL="68580" indent="0">
              <a:buNone/>
            </a:pPr>
            <a:r>
              <a:rPr lang="en-US" sz="3200" dirty="0" smtClean="0">
                <a:solidFill>
                  <a:srgbClr val="94C600"/>
                </a:solidFill>
              </a:rPr>
              <a:t>Three </a:t>
            </a:r>
            <a:r>
              <a:rPr lang="en-US" sz="3200" dirty="0">
                <a:solidFill>
                  <a:srgbClr val="94C600"/>
                </a:solidFill>
              </a:rPr>
              <a:t>parts to a sound</a:t>
            </a:r>
            <a:r>
              <a:rPr lang="en-US" sz="3200" dirty="0" smtClean="0">
                <a:solidFill>
                  <a:srgbClr val="94C600"/>
                </a:solidFill>
              </a:rPr>
              <a:t>:</a:t>
            </a:r>
            <a:endParaRPr lang="en-US" sz="3200" dirty="0">
              <a:solidFill>
                <a:srgbClr val="94C600"/>
              </a:solidFill>
            </a:endParaRPr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dirty="0" smtClean="0"/>
              <a:t>Beginning</a:t>
            </a:r>
            <a:r>
              <a:rPr lang="en-US" dirty="0"/>
              <a:t>	</a:t>
            </a:r>
            <a:r>
              <a:rPr lang="en-US" dirty="0" smtClean="0"/>
              <a:t>Start</a:t>
            </a:r>
            <a:r>
              <a:rPr lang="en-US" dirty="0"/>
              <a:t>		</a:t>
            </a:r>
            <a:r>
              <a:rPr lang="en-US" b="1" dirty="0"/>
              <a:t>Attack</a:t>
            </a:r>
            <a:r>
              <a:rPr lang="en-US" dirty="0"/>
              <a:t>*</a:t>
            </a:r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dirty="0" smtClean="0"/>
              <a:t>Middle</a:t>
            </a:r>
            <a:r>
              <a:rPr lang="en-US" dirty="0"/>
              <a:t>	</a:t>
            </a:r>
            <a:r>
              <a:rPr lang="en-US" dirty="0" smtClean="0"/>
              <a:t>Tone</a:t>
            </a:r>
            <a:r>
              <a:rPr lang="en-US" dirty="0"/>
              <a:t>		Duration</a:t>
            </a:r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dirty="0" smtClean="0"/>
              <a:t>End</a:t>
            </a:r>
            <a:r>
              <a:rPr lang="en-US" dirty="0"/>
              <a:t>		</a:t>
            </a:r>
            <a:r>
              <a:rPr lang="en-US" dirty="0" smtClean="0"/>
              <a:t>Stop</a:t>
            </a:r>
            <a:r>
              <a:rPr lang="en-US" dirty="0"/>
              <a:t>		</a:t>
            </a:r>
            <a:r>
              <a:rPr lang="en-US" b="1" dirty="0"/>
              <a:t>Release</a:t>
            </a:r>
            <a:r>
              <a:rPr lang="en-US" b="1" dirty="0" smtClean="0"/>
              <a:t>*</a:t>
            </a:r>
          </a:p>
          <a:p>
            <a:pPr marL="68580" indent="0">
              <a:buNone/>
            </a:pPr>
            <a:endParaRPr lang="en-US" b="1" dirty="0" smtClean="0"/>
          </a:p>
          <a:p>
            <a:pPr marL="68580" indent="0">
              <a:buNone/>
            </a:pPr>
            <a:r>
              <a:rPr lang="en-US" b="1" dirty="0"/>
              <a:t>*Why do we use these words when we really release to attack and attack to release?</a:t>
            </a: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120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915632"/>
            <a:ext cx="7024744" cy="177218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*</a:t>
            </a:r>
            <a:r>
              <a:rPr lang="en-US" b="1" dirty="0"/>
              <a:t>Why do we use these words when we really release to attack and attack to release?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953647"/>
            <a:ext cx="6777317" cy="259921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Tonguing is not a military </a:t>
            </a:r>
            <a:r>
              <a:rPr lang="en-US" dirty="0" smtClean="0"/>
              <a:t>battle</a:t>
            </a:r>
            <a:r>
              <a:rPr lang="en-US" dirty="0"/>
              <a:t>:</a:t>
            </a:r>
            <a:r>
              <a:rPr lang="en-US" dirty="0" smtClean="0"/>
              <a:t> </a:t>
            </a:r>
          </a:p>
          <a:p>
            <a:pPr marL="68580" lvl="0" indent="0">
              <a:buNone/>
            </a:pPr>
            <a:r>
              <a:rPr lang="en-US" dirty="0" smtClean="0"/>
              <a:t>forward</a:t>
            </a:r>
            <a:r>
              <a:rPr lang="en-US" dirty="0"/>
              <a:t>/ATTACK, back/RETREAT (RELEASE</a:t>
            </a:r>
            <a:r>
              <a:rPr lang="en-US" dirty="0" smtClean="0"/>
              <a:t>)</a:t>
            </a:r>
          </a:p>
          <a:p>
            <a:pPr marL="68580" lvl="0" indent="0">
              <a:buNone/>
            </a:pPr>
            <a:endParaRPr lang="en-US" dirty="0"/>
          </a:p>
          <a:p>
            <a:pPr lvl="0"/>
            <a:r>
              <a:rPr lang="en-US" dirty="0"/>
              <a:t>Tonguing is about the backstroke (the release of air</a:t>
            </a:r>
            <a:r>
              <a:rPr lang="en-US" dirty="0" smtClean="0"/>
              <a:t>): The </a:t>
            </a:r>
            <a:r>
              <a:rPr lang="en-US" dirty="0"/>
              <a:t>tongue is not a rivet gun.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61194"/>
            <a:ext cx="7024744" cy="753630"/>
          </a:xfrm>
        </p:spPr>
        <p:txBody>
          <a:bodyPr/>
          <a:lstStyle/>
          <a:p>
            <a:r>
              <a:rPr lang="en-US" dirty="0" smtClean="0"/>
              <a:t>Air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43529"/>
            <a:ext cx="6777317" cy="4371363"/>
          </a:xfrm>
        </p:spPr>
        <p:txBody>
          <a:bodyPr>
            <a:normAutofit/>
          </a:bodyPr>
          <a:lstStyle/>
          <a:p>
            <a:r>
              <a:rPr lang="en-US" dirty="0" smtClean="0"/>
              <a:t>Everything </a:t>
            </a:r>
            <a:r>
              <a:rPr lang="en-US" dirty="0"/>
              <a:t>originates with the wind</a:t>
            </a:r>
            <a:r>
              <a:rPr lang="en-US" dirty="0" smtClean="0"/>
              <a:t>.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/>
              <a:t>Good sound is first and foremost a function of a strong wind column</a:t>
            </a:r>
            <a:r>
              <a:rPr lang="en-US" dirty="0" smtClean="0"/>
              <a:t>.</a:t>
            </a:r>
          </a:p>
          <a:p>
            <a:pPr marL="68580" indent="0">
              <a:buNone/>
            </a:pPr>
            <a:r>
              <a:rPr lang="en-US" sz="2000" dirty="0" smtClean="0"/>
              <a:t>Of </a:t>
            </a:r>
            <a:r>
              <a:rPr lang="en-US" sz="2000" dirty="0"/>
              <a:t>course voicing, tongue position and embouchure structure matter, but without the wind, NONE of it </a:t>
            </a:r>
            <a:r>
              <a:rPr lang="en-US" sz="2000" dirty="0" smtClean="0"/>
              <a:t>matters.  Without the wind, the kite will not fly.</a:t>
            </a:r>
          </a:p>
          <a:p>
            <a:pPr marL="68580" indent="0">
              <a:buNone/>
            </a:pPr>
            <a:endParaRPr lang="en-US" sz="2000" dirty="0"/>
          </a:p>
          <a:p>
            <a:r>
              <a:rPr lang="en-US" dirty="0"/>
              <a:t>Good articulation is 95% Wind/Voicing/</a:t>
            </a:r>
            <a:r>
              <a:rPr lang="en-US" dirty="0" smtClean="0"/>
              <a:t>Embouchure </a:t>
            </a:r>
            <a:r>
              <a:rPr lang="en-US" dirty="0"/>
              <a:t>Structure +</a:t>
            </a:r>
            <a:r>
              <a:rPr lang="en-US" dirty="0" smtClean="0"/>
              <a:t> </a:t>
            </a:r>
            <a:r>
              <a:rPr lang="en-US" dirty="0"/>
              <a:t>5% </a:t>
            </a:r>
            <a:r>
              <a:rPr lang="en-US" dirty="0" smtClean="0"/>
              <a:t>tongue….   </a:t>
            </a:r>
          </a:p>
          <a:p>
            <a:pPr marL="68580" indent="0">
              <a:buNone/>
            </a:pPr>
            <a:r>
              <a:rPr lang="en-US" dirty="0" smtClean="0"/>
              <a:t>	……Not </a:t>
            </a:r>
            <a:r>
              <a:rPr lang="en-US" dirty="0"/>
              <a:t>vice-versa. </a:t>
            </a:r>
          </a:p>
        </p:txBody>
      </p:sp>
    </p:spTree>
    <p:extLst>
      <p:ext uri="{BB962C8B-B14F-4D97-AF65-F5344CB8AC3E}">
        <p14:creationId xmlns:p14="http://schemas.microsoft.com/office/powerpoint/2010/main" val="1246683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08876"/>
            <a:ext cx="7024744" cy="5760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Air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284941"/>
            <a:ext cx="6777317" cy="4930587"/>
          </a:xfrm>
        </p:spPr>
        <p:txBody>
          <a:bodyPr>
            <a:noAutofit/>
          </a:bodyPr>
          <a:lstStyle/>
          <a:p>
            <a:pPr marL="68580" indent="0">
              <a:buNone/>
            </a:pPr>
            <a:endParaRPr lang="en-US" sz="1400" dirty="0"/>
          </a:p>
          <a:p>
            <a:r>
              <a:rPr lang="en-US" sz="1800" dirty="0"/>
              <a:t>Helpful tools your students already have:</a:t>
            </a:r>
          </a:p>
          <a:p>
            <a:pPr marL="68580" indent="0">
              <a:buNone/>
            </a:pPr>
            <a:r>
              <a:rPr lang="en-US" sz="1800" dirty="0"/>
              <a:t>	Barrel/Bell</a:t>
            </a:r>
          </a:p>
          <a:p>
            <a:pPr marL="6858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Swab</a:t>
            </a:r>
          </a:p>
          <a:p>
            <a:pPr marL="68580" indent="0">
              <a:buNone/>
            </a:pPr>
            <a:endParaRPr lang="en-US" sz="1400" dirty="0"/>
          </a:p>
          <a:p>
            <a:r>
              <a:rPr lang="en-US" sz="1800" dirty="0"/>
              <a:t>BAT-BERP Website</a:t>
            </a:r>
          </a:p>
          <a:p>
            <a:pPr marL="68580" indent="0">
              <a:buNone/>
            </a:pPr>
            <a:r>
              <a:rPr lang="en-US" sz="1800" dirty="0"/>
              <a:t>Breathing Awareness Tool (BAT) for $29.95, distributed by BERP Company (Buzz Extension and Resistance Piece).</a:t>
            </a:r>
          </a:p>
          <a:p>
            <a:pPr marL="68580" indent="0">
              <a:buNone/>
            </a:pPr>
            <a:endParaRPr lang="en-US" sz="1400" dirty="0"/>
          </a:p>
          <a:p>
            <a:pPr marL="68580" indent="0">
              <a:buNone/>
            </a:pPr>
            <a:r>
              <a:rPr lang="en-US" sz="1400" dirty="0">
                <a:hlinkClick r:id="rId2"/>
              </a:rPr>
              <a:t>http://www.berp.com/product/bat</a:t>
            </a:r>
            <a:r>
              <a:rPr lang="en-US" sz="1400" dirty="0" smtClean="0">
                <a:hlinkClick r:id="rId2"/>
              </a:rPr>
              <a:t>/</a:t>
            </a:r>
            <a:endParaRPr lang="en-US" sz="1400" dirty="0"/>
          </a:p>
          <a:p>
            <a:pPr marL="68580" indent="0">
              <a:buNone/>
            </a:pPr>
            <a:endParaRPr lang="en-US" sz="1400" dirty="0" smtClean="0"/>
          </a:p>
          <a:p>
            <a:r>
              <a:rPr lang="en-US" sz="1800" dirty="0" err="1" smtClean="0"/>
              <a:t>Windsong</a:t>
            </a:r>
            <a:r>
              <a:rPr lang="en-US" sz="1800" dirty="0" smtClean="0"/>
              <a:t> </a:t>
            </a:r>
            <a:r>
              <a:rPr lang="en-US" sz="1800" dirty="0"/>
              <a:t>Press </a:t>
            </a:r>
            <a:r>
              <a:rPr lang="en-US" sz="1800" dirty="0" smtClean="0"/>
              <a:t>Website:</a:t>
            </a:r>
            <a:endParaRPr lang="en-US" sz="1800" dirty="0"/>
          </a:p>
          <a:p>
            <a:pPr marL="68580" indent="0">
              <a:buNone/>
            </a:pPr>
            <a:r>
              <a:rPr lang="en-US" sz="1800" dirty="0" smtClean="0"/>
              <a:t>This </a:t>
            </a:r>
            <a:r>
              <a:rPr lang="en-US" sz="1800" dirty="0"/>
              <a:t>site contains all of the devices Arnold Jacobs used to train </a:t>
            </a:r>
            <a:r>
              <a:rPr lang="en-US" sz="1800" dirty="0" smtClean="0"/>
              <a:t>wind </a:t>
            </a:r>
            <a:r>
              <a:rPr lang="en-US" sz="1800" dirty="0"/>
              <a:t>players to use their full capacity</a:t>
            </a:r>
            <a:r>
              <a:rPr lang="en-US" sz="1800" dirty="0" smtClean="0"/>
              <a:t>.</a:t>
            </a:r>
            <a:endParaRPr lang="en-US" sz="1800" dirty="0"/>
          </a:p>
          <a:p>
            <a:pPr marL="68580" indent="0">
              <a:buNone/>
            </a:pPr>
            <a:endParaRPr lang="en-US" sz="1400" dirty="0"/>
          </a:p>
          <a:p>
            <a:pPr marL="68580" indent="0">
              <a:buNone/>
            </a:pPr>
            <a:r>
              <a:rPr lang="en-US" sz="1400" u="sng" dirty="0" smtClean="0">
                <a:solidFill>
                  <a:schemeClr val="accent3"/>
                </a:solidFill>
                <a:hlinkClick r:id="rId3"/>
              </a:rPr>
              <a:t>http</a:t>
            </a:r>
            <a:r>
              <a:rPr lang="en-US" sz="1400" u="sng" dirty="0">
                <a:solidFill>
                  <a:schemeClr val="accent3"/>
                </a:solidFill>
                <a:hlinkClick r:id="rId3"/>
              </a:rPr>
              <a:t>://www.windsongpress.com/breathing%20devices/</a:t>
            </a:r>
            <a:r>
              <a:rPr lang="en-US" sz="1400" u="sng" dirty="0" smtClean="0">
                <a:solidFill>
                  <a:schemeClr val="accent3"/>
                </a:solidFill>
                <a:hlinkClick r:id="rId3"/>
              </a:rPr>
              <a:t>breathing</a:t>
            </a:r>
            <a:r>
              <a:rPr lang="en-US" sz="1400" u="sng" dirty="0">
                <a:solidFill>
                  <a:schemeClr val="accent3"/>
                </a:solidFill>
                <a:hlinkClick r:id="rId3"/>
              </a:rPr>
              <a:t>%20devices.htm</a:t>
            </a:r>
            <a:endParaRPr lang="en-US" sz="1400" u="sng" dirty="0">
              <a:solidFill>
                <a:schemeClr val="accent3"/>
              </a:solidFill>
            </a:endParaRPr>
          </a:p>
          <a:p>
            <a:pPr marL="68580" indent="0">
              <a:buNone/>
            </a:pPr>
            <a:r>
              <a:rPr lang="en-US" sz="1400" dirty="0"/>
              <a:t>	 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1803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196226"/>
            <a:ext cx="7024744" cy="9451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Embouchure Structure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24506"/>
            <a:ext cx="6777317" cy="4208123"/>
          </a:xfrm>
        </p:spPr>
        <p:txBody>
          <a:bodyPr/>
          <a:lstStyle/>
          <a:p>
            <a:r>
              <a:rPr lang="en-US" dirty="0"/>
              <a:t>Developed embouchure structure </a:t>
            </a:r>
            <a:r>
              <a:rPr lang="en-US" dirty="0" smtClean="0"/>
              <a:t>is critical </a:t>
            </a:r>
            <a:r>
              <a:rPr lang="en-US" dirty="0"/>
              <a:t>to articulation </a:t>
            </a:r>
            <a:r>
              <a:rPr lang="en-US" dirty="0" smtClean="0"/>
              <a:t>success.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170" y="2517983"/>
            <a:ext cx="3670180" cy="380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34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1124</TotalTime>
  <Words>949</Words>
  <Application>Microsoft Macintosh PowerPoint</Application>
  <PresentationFormat>On-screen Show (4:3)</PresentationFormat>
  <Paragraphs>167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Austin</vt:lpstr>
      <vt:lpstr>Articulation…More than Just Tonguing</vt:lpstr>
      <vt:lpstr>PowerPoint Presentation</vt:lpstr>
      <vt:lpstr>“In the beginning was the Slur….”</vt:lpstr>
      <vt:lpstr>   Once the tone and blowing have been established, add the tongue.</vt:lpstr>
      <vt:lpstr>The tongue either releases (the first notes) or interrupts the sound</vt:lpstr>
      <vt:lpstr>  *Why do we use these words when we really release to attack and attack to release?</vt:lpstr>
      <vt:lpstr>Air Strategies</vt:lpstr>
      <vt:lpstr>Air resources</vt:lpstr>
      <vt:lpstr>Embouchure Structure </vt:lpstr>
      <vt:lpstr>Embouchure essentials:</vt:lpstr>
      <vt:lpstr>Embouchure essentials, continued:</vt:lpstr>
      <vt:lpstr>Common embouchure problems:</vt:lpstr>
      <vt:lpstr>Once embouchure is well established:</vt:lpstr>
      <vt:lpstr>Common articulation problems?</vt:lpstr>
      <vt:lpstr>VOICING</vt:lpstr>
      <vt:lpstr>We have numerous choices using both embouchure and tongue position in both tonal and pitch production. </vt:lpstr>
      <vt:lpstr>Techniques to help identify correct position of the tongue in the mouth when voicing: </vt:lpstr>
      <vt:lpstr>WHY DO STUDENTS OFTEN GET A BETTER SOUND SLURRING RATHER THAN TONGUING? </vt:lpstr>
      <vt:lpstr>PowerPoint Presentation</vt:lpstr>
      <vt:lpstr>In conclusion:</vt:lpstr>
      <vt:lpstr>Questions?</vt:lpstr>
      <vt:lpstr>How can we help?</vt:lpstr>
      <vt:lpstr>UNT ClarEssentials Summer Workshops for High School and Middle School Students: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Articulation…More than Just Tonguing</dc:title>
  <dc:creator>Kimberly Luevano</dc:creator>
  <cp:lastModifiedBy>Aileen Razey</cp:lastModifiedBy>
  <cp:revision>19</cp:revision>
  <dcterms:created xsi:type="dcterms:W3CDTF">2016-02-05T01:49:59Z</dcterms:created>
  <dcterms:modified xsi:type="dcterms:W3CDTF">2016-02-17T15:51:47Z</dcterms:modified>
</cp:coreProperties>
</file>